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1" r:id="rId10"/>
    <p:sldId id="262" r:id="rId11"/>
    <p:sldId id="263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018" autoAdjust="0"/>
    <p:restoredTop sz="94660"/>
  </p:normalViewPr>
  <p:slideViewPr>
    <p:cSldViewPr snapToGrid="0">
      <p:cViewPr>
        <p:scale>
          <a:sx n="75" d="100"/>
          <a:sy n="75" d="100"/>
        </p:scale>
        <p:origin x="-1836" y="-9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22.bin"/><Relationship Id="rId4" Type="http://schemas.openxmlformats.org/officeDocument/2006/relationships/hyperlink" Target="http://dev-theo.fr/grand-angle/public/index.ph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51012" y="263605"/>
            <a:ext cx="8676222" cy="1639329"/>
          </a:xfrm>
        </p:spPr>
        <p:txBody>
          <a:bodyPr/>
          <a:lstStyle/>
          <a:p>
            <a:r>
              <a:rPr lang="fr-FR" dirty="0" smtClean="0"/>
              <a:t>PRÉSENTATION DU PROJET GRAND-ANGLE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89202" y="6110460"/>
            <a:ext cx="6499654" cy="455141"/>
          </a:xfrm>
        </p:spPr>
        <p:txBody>
          <a:bodyPr/>
          <a:lstStyle/>
          <a:p>
            <a:r>
              <a:rPr lang="fr-FR" dirty="0" smtClean="0">
                <a:latin typeface="Berlin Sans FB" pitchFamily="34" charset="0"/>
                <a:cs typeface="Arial" pitchFamily="34" charset="0"/>
              </a:rPr>
              <a:t>Par LAVIGNE Théo, COLAS Loïc, JOUAN Flavien</a:t>
            </a:r>
            <a:endParaRPr lang="fr-FR" dirty="0">
              <a:latin typeface="Berlin Sans FB" pitchFamily="34" charset="0"/>
              <a:cs typeface="Arial" pitchFamily="34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786313" y="2406055"/>
          <a:ext cx="2619375" cy="2619375"/>
        </p:xfrm>
        <a:graphic>
          <a:graphicData uri="http://schemas.openxmlformats.org/presentationml/2006/ole">
            <p:oleObj spid="_x0000_s1026" name="Photo" r:id="rId3" imgW="2619048" imgH="2619048" progId="StaticMetafil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5086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9013" y="257175"/>
            <a:ext cx="2259012" cy="638176"/>
          </a:xfrm>
        </p:spPr>
        <p:txBody>
          <a:bodyPr/>
          <a:lstStyle/>
          <a:p>
            <a:pPr>
              <a:buNone/>
            </a:pPr>
            <a:r>
              <a:rPr lang="fr-FR" sz="2400" dirty="0" smtClean="0"/>
              <a:t>CALENDRIER</a:t>
            </a:r>
            <a:endParaRPr lang="fr-FR" sz="2400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69418" y="1741488"/>
          <a:ext cx="5609157" cy="3249612"/>
        </p:xfrm>
        <a:graphic>
          <a:graphicData uri="http://schemas.openxmlformats.org/presentationml/2006/ole">
            <p:oleObj spid="_x0000_s3074" name="Photo" r:id="rId3" imgW="8714286" imgH="5047619" progId="StaticMetafile">
              <p:embed/>
            </p:oleObj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3798" y="1722739"/>
            <a:ext cx="644525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85753" y="181232"/>
            <a:ext cx="6499654" cy="102149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400" dirty="0" smtClean="0"/>
              <a:t>PAGE D’EXPOSITION EN COURS</a:t>
            </a:r>
            <a:endParaRPr lang="fr-FR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1495" y="2066925"/>
            <a:ext cx="6084492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457200" y="2057400"/>
          <a:ext cx="5305781" cy="3356476"/>
        </p:xfrm>
        <a:graphic>
          <a:graphicData uri="http://schemas.openxmlformats.org/presentationml/2006/ole">
            <p:oleObj spid="_x0000_s4100" name="Photo" r:id="rId4" imgW="7800000" imgH="4933333" progId="StaticMetafil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313" y="-317500"/>
            <a:ext cx="9905998" cy="1905000"/>
          </a:xfrm>
        </p:spPr>
        <p:txBody>
          <a:bodyPr/>
          <a:lstStyle/>
          <a:p>
            <a:pPr algn="ctr"/>
            <a:r>
              <a:rPr lang="fr-FR" dirty="0" smtClean="0"/>
              <a:t>PLANNING THÉORIQUE DE DEVELOPPEMENT</a:t>
            </a:r>
            <a:endParaRPr lang="fr-FR" dirty="0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395288" y="2717800"/>
          <a:ext cx="11403012" cy="1571625"/>
        </p:xfrm>
        <a:graphic>
          <a:graphicData uri="http://schemas.openxmlformats.org/presentationml/2006/ole">
            <p:oleObj spid="_x0000_s31746" name="Photo" r:id="rId3" imgW="11403017" imgH="1571844" progId="StaticMetafile">
              <p:embed/>
            </p:oleObj>
          </a:graphicData>
        </a:graphic>
      </p:graphicFrame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681153" y="1921132"/>
            <a:ext cx="6499654" cy="102149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400" dirty="0" smtClean="0"/>
              <a:t>DECEMBRE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03199" y="2387600"/>
          <a:ext cx="11797011" cy="2133600"/>
        </p:xfrm>
        <a:graphic>
          <a:graphicData uri="http://schemas.openxmlformats.org/presentationml/2006/ole">
            <p:oleObj spid="_x0000_s32770" name="Photo" r:id="rId3" imgW="12689071" imgH="2295238" progId="StaticMetafile">
              <p:embed/>
            </p:oleObj>
          </a:graphicData>
        </a:graphic>
      </p:graphicFrame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897053" y="1489332"/>
            <a:ext cx="6499654" cy="102149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400" dirty="0" smtClean="0"/>
              <a:t>JANVIER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330200" y="1641475"/>
          <a:ext cx="11533188" cy="3571875"/>
        </p:xfrm>
        <a:graphic>
          <a:graphicData uri="http://schemas.openxmlformats.org/presentationml/2006/ole">
            <p:oleObj spid="_x0000_s33794" name="Photo" r:id="rId3" imgW="11533333" imgH="3572374" progId="StaticMetafile">
              <p:embed/>
            </p:oleObj>
          </a:graphicData>
        </a:graphic>
      </p:graphicFrame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871653" y="740032"/>
            <a:ext cx="6499654" cy="102149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400" dirty="0" smtClean="0"/>
              <a:t>FEVRIER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12700"/>
            <a:ext cx="9905998" cy="1003300"/>
          </a:xfrm>
        </p:spPr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1574801" y="2111633"/>
            <a:ext cx="10085584" cy="55536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400" dirty="0" smtClean="0"/>
              <a:t>Recherche pour l’intégration de différentes fonctionnalités</a:t>
            </a:r>
            <a:endParaRPr lang="fr-FR" sz="2400" dirty="0"/>
          </a:p>
        </p:txBody>
      </p:sp>
      <p:pic>
        <p:nvPicPr>
          <p:cNvPr id="5" name="Image 4" descr="check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84" y="2133599"/>
            <a:ext cx="457201" cy="457201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1587501" y="2683133"/>
            <a:ext cx="10604499" cy="55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tabLst/>
              <a:defRPr/>
            </a:pPr>
            <a:r>
              <a:rPr kumimoji="0" lang="fr-FR" sz="2400" b="0" i="0" u="none" strike="noStrike" kern="1200" cap="small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Compétences graphiques à</a:t>
            </a:r>
            <a:r>
              <a:rPr kumimoji="0" lang="fr-FR" sz="2400" b="0" i="0" u="none" strike="noStrike" kern="1200" cap="small" spc="0" normalizeH="0" noProof="0" dirty="0" smtClean="0">
                <a:ln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appliquer avec CSS, J QUERY, BOOTSTRAP… </a:t>
            </a:r>
            <a:endParaRPr kumimoji="0" lang="fr-FR" sz="2400" b="0" i="0" u="none" strike="noStrike" kern="1200" cap="small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600201" y="3241933"/>
            <a:ext cx="10085584" cy="55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tabLst/>
              <a:defRPr/>
            </a:pPr>
            <a:r>
              <a:rPr kumimoji="0" lang="fr-FR" sz="2400" b="0" i="0" u="none" strike="noStrike" kern="1200" cap="small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Compétences</a:t>
            </a:r>
            <a:r>
              <a:rPr kumimoji="0" lang="fr-FR" sz="2400" b="0" i="0" u="none" strike="noStrike" kern="1200" cap="small" spc="0" normalizeH="0" noProof="0" dirty="0" smtClean="0">
                <a:ln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de Back end avec PHP</a:t>
            </a:r>
            <a:endParaRPr kumimoji="0" lang="fr-FR" sz="2400" b="0" i="0" u="none" strike="noStrike" kern="1200" cap="small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1638301" y="3864233"/>
            <a:ext cx="10085584" cy="55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tabLst/>
              <a:defRPr/>
            </a:pPr>
            <a:r>
              <a:rPr kumimoji="0" lang="fr-FR" sz="2400" b="0" i="0" u="none" strike="noStrike" kern="1200" cap="small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Travaille en groupe, coordination (utilisation</a:t>
            </a:r>
            <a:r>
              <a:rPr kumimoji="0" lang="fr-FR" sz="2400" b="0" i="0" u="none" strike="noStrike" kern="1200" cap="small" spc="0" normalizeH="0" noProof="0" dirty="0" smtClean="0">
                <a:ln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de GIT)</a:t>
            </a:r>
            <a:endParaRPr kumimoji="0" lang="fr-FR" sz="2400" b="0" i="0" u="none" strike="noStrike" kern="1200" cap="small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 8" descr="check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84" y="2705099"/>
            <a:ext cx="457201" cy="457201"/>
          </a:xfrm>
          <a:prstGeom prst="rect">
            <a:avLst/>
          </a:prstGeom>
        </p:spPr>
      </p:pic>
      <p:pic>
        <p:nvPicPr>
          <p:cNvPr id="10" name="Image 9" descr="check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84" y="3289299"/>
            <a:ext cx="457201" cy="457201"/>
          </a:xfrm>
          <a:prstGeom prst="rect">
            <a:avLst/>
          </a:prstGeom>
        </p:spPr>
      </p:pic>
      <p:pic>
        <p:nvPicPr>
          <p:cNvPr id="11" name="Image 10" descr="check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84" y="3924299"/>
            <a:ext cx="457201" cy="457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itag_QRCode_1519929005778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9463" y="1733550"/>
            <a:ext cx="2857500" cy="2857500"/>
          </a:xfrm>
        </p:spPr>
      </p:pic>
      <p:graphicFrame>
        <p:nvGraphicFramePr>
          <p:cNvPr id="34818" name="Object 2">
            <a:hlinkClick r:id="rId4"/>
          </p:cNvPr>
          <p:cNvGraphicFramePr>
            <a:graphicFrameLocks noChangeAspect="1"/>
          </p:cNvGraphicFramePr>
          <p:nvPr/>
        </p:nvGraphicFramePr>
        <p:xfrm>
          <a:off x="2538413" y="1708150"/>
          <a:ext cx="2884487" cy="2884487"/>
        </p:xfrm>
        <a:graphic>
          <a:graphicData uri="http://schemas.openxmlformats.org/presentationml/2006/ole">
            <p:oleObj spid="_x0000_s34818" name="Photo" r:id="rId5" imgW="2619048" imgH="2619048" progId="StaticMetafil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74122"/>
            <a:ext cx="9905998" cy="922638"/>
          </a:xfrm>
        </p:spPr>
        <p:txBody>
          <a:bodyPr/>
          <a:lstStyle/>
          <a:p>
            <a:pPr algn="ctr"/>
            <a:r>
              <a:rPr lang="fr-FR" dirty="0" smtClean="0"/>
              <a:t>LE CAHIER DES CHARGES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2286002" y="2049162"/>
            <a:ext cx="9905998" cy="312420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fr-FR" sz="2800" dirty="0" smtClean="0"/>
              <a:t>	Responsive</a:t>
            </a:r>
            <a:endParaRPr lang="fr-FR" sz="2800" dirty="0" smtClean="0"/>
          </a:p>
          <a:p>
            <a:pPr>
              <a:buNone/>
            </a:pPr>
            <a:r>
              <a:rPr lang="fr-FR" sz="2800" dirty="0" smtClean="0"/>
              <a:t>	Anglais </a:t>
            </a:r>
            <a:r>
              <a:rPr lang="fr-FR" sz="2800" dirty="0" smtClean="0"/>
              <a:t>et Français</a:t>
            </a:r>
          </a:p>
          <a:p>
            <a:pPr>
              <a:buNone/>
            </a:pPr>
            <a:r>
              <a:rPr lang="fr-FR" sz="2800" dirty="0" smtClean="0"/>
              <a:t>	Compteur </a:t>
            </a:r>
            <a:r>
              <a:rPr lang="fr-FR" sz="2800" dirty="0" smtClean="0"/>
              <a:t>de connexions </a:t>
            </a:r>
            <a:r>
              <a:rPr lang="fr-FR" sz="2800" dirty="0" smtClean="0"/>
              <a:t>manquées</a:t>
            </a:r>
            <a:endParaRPr lang="fr-FR" sz="2800" dirty="0" smtClean="0"/>
          </a:p>
          <a:p>
            <a:pPr>
              <a:buNone/>
            </a:pPr>
            <a:r>
              <a:rPr lang="fr-FR" sz="2800" dirty="0" smtClean="0"/>
              <a:t>	Disposer </a:t>
            </a:r>
            <a:r>
              <a:rPr lang="fr-FR" sz="2800" dirty="0" smtClean="0"/>
              <a:t>d’un calendrier de </a:t>
            </a:r>
            <a:r>
              <a:rPr lang="fr-FR" sz="2800" dirty="0" err="1" smtClean="0"/>
              <a:t>gestionGénération</a:t>
            </a:r>
            <a:r>
              <a:rPr lang="fr-FR" sz="2800" dirty="0" smtClean="0"/>
              <a:t> </a:t>
            </a:r>
            <a:r>
              <a:rPr lang="fr-FR" sz="2800" dirty="0" smtClean="0"/>
              <a:t>d’un PDF</a:t>
            </a:r>
          </a:p>
          <a:p>
            <a:pPr>
              <a:buNone/>
            </a:pPr>
            <a:r>
              <a:rPr lang="fr-FR" sz="2800" dirty="0" smtClean="0"/>
              <a:t>	Application </a:t>
            </a:r>
            <a:r>
              <a:rPr lang="fr-FR" sz="2800" dirty="0" smtClean="0"/>
              <a:t>intuitive</a:t>
            </a:r>
          </a:p>
          <a:p>
            <a:pPr>
              <a:buNone/>
            </a:pPr>
            <a:r>
              <a:rPr lang="fr-FR" sz="2800" dirty="0" smtClean="0"/>
              <a:t>	QR </a:t>
            </a:r>
            <a:r>
              <a:rPr lang="fr-FR" sz="2800" dirty="0" smtClean="0"/>
              <a:t>Code affichant l’application et les </a:t>
            </a:r>
            <a:r>
              <a:rPr lang="fr-FR" sz="2800" dirty="0" err="1" smtClean="0"/>
              <a:t>oeuvres</a:t>
            </a:r>
            <a:endParaRPr lang="fr-FR" sz="2800" dirty="0" smtClean="0"/>
          </a:p>
          <a:p>
            <a:endParaRPr lang="fr-FR" dirty="0"/>
          </a:p>
        </p:txBody>
      </p:sp>
      <p:sp>
        <p:nvSpPr>
          <p:cNvPr id="8194" name="AutoShape 2" descr="Résultat de recherche d'images pour &quot;VALIDE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196" name="AutoShape 4" descr="Résultat de recherche d'images pour &quot;VALIDE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 descr="check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36" y="1892300"/>
            <a:ext cx="444564" cy="444564"/>
          </a:xfrm>
          <a:prstGeom prst="rect">
            <a:avLst/>
          </a:prstGeom>
        </p:spPr>
      </p:pic>
      <p:pic>
        <p:nvPicPr>
          <p:cNvPr id="10" name="Image 9" descr="check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36" y="2413000"/>
            <a:ext cx="444564" cy="444564"/>
          </a:xfrm>
          <a:prstGeom prst="rect">
            <a:avLst/>
          </a:prstGeom>
        </p:spPr>
      </p:pic>
      <p:pic>
        <p:nvPicPr>
          <p:cNvPr id="12" name="Image 11" descr="check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36" y="2921000"/>
            <a:ext cx="444564" cy="444564"/>
          </a:xfrm>
          <a:prstGeom prst="rect">
            <a:avLst/>
          </a:prstGeom>
        </p:spPr>
      </p:pic>
      <p:pic>
        <p:nvPicPr>
          <p:cNvPr id="13" name="Image 12" descr="check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36" y="3429000"/>
            <a:ext cx="444564" cy="444564"/>
          </a:xfrm>
          <a:prstGeom prst="rect">
            <a:avLst/>
          </a:prstGeom>
        </p:spPr>
      </p:pic>
      <p:pic>
        <p:nvPicPr>
          <p:cNvPr id="14" name="Image 13" descr="check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36" y="3949700"/>
            <a:ext cx="444564" cy="444564"/>
          </a:xfrm>
          <a:prstGeom prst="rect">
            <a:avLst/>
          </a:prstGeom>
        </p:spPr>
      </p:pic>
      <p:pic>
        <p:nvPicPr>
          <p:cNvPr id="15" name="Image 14" descr="check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36" y="4457700"/>
            <a:ext cx="444564" cy="444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-280104"/>
            <a:ext cx="9905998" cy="1905000"/>
          </a:xfrm>
        </p:spPr>
        <p:txBody>
          <a:bodyPr/>
          <a:lstStyle/>
          <a:p>
            <a:pPr algn="ctr"/>
            <a:r>
              <a:rPr lang="fr-FR" dirty="0" smtClean="0"/>
              <a:t>Les spécifications techniques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6763" y="1663701"/>
            <a:ext cx="9905998" cy="44231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400" b="1" dirty="0" smtClean="0"/>
              <a:t>L’APPLICATION DISPOSE DE DEUX MODULES:</a:t>
            </a:r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endParaRPr lang="fr-FR" sz="2400" dirty="0" smtClean="0"/>
          </a:p>
          <a:p>
            <a:pPr>
              <a:buFontTx/>
              <a:buChar char="-"/>
            </a:pPr>
            <a:r>
              <a:rPr lang="fr-FR" sz="2400" u="sng" dirty="0" smtClean="0"/>
              <a:t>Un module visiteur : </a:t>
            </a:r>
            <a:r>
              <a:rPr lang="fr-FR" sz="2400" dirty="0" smtClean="0"/>
              <a:t>page d’accueil, calendrier, plan, choix de la langue</a:t>
            </a:r>
          </a:p>
          <a:p>
            <a:pPr>
              <a:buNone/>
            </a:pPr>
            <a:endParaRPr lang="fr-FR" sz="2400" dirty="0" smtClean="0"/>
          </a:p>
          <a:p>
            <a:pPr>
              <a:buFontTx/>
              <a:buChar char="-"/>
            </a:pPr>
            <a:r>
              <a:rPr lang="fr-FR" sz="2400" u="sng" dirty="0" smtClean="0"/>
              <a:t>Un module administrateur : </a:t>
            </a:r>
            <a:r>
              <a:rPr lang="fr-FR" sz="2400" dirty="0" smtClean="0"/>
              <a:t>gestion des administrateurs, gestions des artistes, gestion des ouvres, gestion des expositions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" y="-583170"/>
            <a:ext cx="12065000" cy="1905000"/>
          </a:xfrm>
        </p:spPr>
        <p:txBody>
          <a:bodyPr/>
          <a:lstStyle/>
          <a:p>
            <a:pPr algn="ctr"/>
            <a:r>
              <a:rPr lang="fr-FR" dirty="0" smtClean="0"/>
              <a:t>Démarche d’analyse avec </a:t>
            </a:r>
            <a:r>
              <a:rPr lang="fr-FR" dirty="0" err="1" smtClean="0"/>
              <a:t>schÉma</a:t>
            </a:r>
            <a:r>
              <a:rPr lang="fr-FR" dirty="0" smtClean="0"/>
              <a:t> entité association</a:t>
            </a:r>
            <a:endParaRPr lang="fr-FR" dirty="0"/>
          </a:p>
        </p:txBody>
      </p:sp>
      <p:graphicFrame>
        <p:nvGraphicFramePr>
          <p:cNvPr id="6145" name="Object 1"/>
          <p:cNvGraphicFramePr>
            <a:graphicFrameLocks noChangeAspect="1"/>
          </p:cNvGraphicFramePr>
          <p:nvPr/>
        </p:nvGraphicFramePr>
        <p:xfrm>
          <a:off x="1130300" y="854075"/>
          <a:ext cx="10229970" cy="5686425"/>
        </p:xfrm>
        <a:graphic>
          <a:graphicData uri="http://schemas.openxmlformats.org/presentationml/2006/ole">
            <p:oleObj spid="_x0000_s6145" name="Photo" r:id="rId3" imgW="12527124" imgH="6961905" progId="StaticMetafil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38200"/>
          </a:xfrm>
        </p:spPr>
        <p:txBody>
          <a:bodyPr/>
          <a:lstStyle/>
          <a:p>
            <a:pPr algn="ctr"/>
            <a:r>
              <a:rPr lang="fr-FR" dirty="0" smtClean="0"/>
              <a:t>CHARTE GRAPHIQUE</a:t>
            </a:r>
            <a:endParaRPr lang="fr-FR" dirty="0"/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1168400" y="1682750"/>
          <a:ext cx="9897336" cy="4591050"/>
        </p:xfrm>
        <a:graphic>
          <a:graphicData uri="http://schemas.openxmlformats.org/presentationml/2006/ole">
            <p:oleObj spid="_x0000_s27650" name="Photo" r:id="rId3" imgW="18247619" imgH="8466667" progId="StaticMetafile">
              <p:embed/>
            </p:oleObj>
          </a:graphicData>
        </a:graphic>
      </p:graphicFrame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784493" y="841015"/>
            <a:ext cx="2467894" cy="79213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z="2400" dirty="0" smtClean="0"/>
              <a:t>MODELE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914399" y="1697038"/>
          <a:ext cx="10304895" cy="4741862"/>
        </p:xfrm>
        <a:graphic>
          <a:graphicData uri="http://schemas.openxmlformats.org/presentationml/2006/ole">
            <p:oleObj spid="_x0000_s28674" name="Photo" r:id="rId3" imgW="14819048" imgH="6819048" progId="StaticMetafile">
              <p:embed/>
            </p:oleObj>
          </a:graphicData>
        </a:graphic>
      </p:graphicFrame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797193" y="409215"/>
            <a:ext cx="2467894" cy="79213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z="2400" dirty="0" smtClean="0"/>
              <a:t>MODELE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62413" y="330200"/>
            <a:ext cx="5487987" cy="558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400" dirty="0" smtClean="0"/>
              <a:t>FONT, ICONES, COULEURS</a:t>
            </a:r>
            <a:endParaRPr lang="fr-FR" sz="2400" dirty="0"/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530225" y="2347913"/>
          <a:ext cx="11209338" cy="3810000"/>
        </p:xfrm>
        <a:graphic>
          <a:graphicData uri="http://schemas.openxmlformats.org/presentationml/2006/ole">
            <p:oleObj spid="_x0000_s29698" name="Photo" r:id="rId3" imgW="11209524" imgH="3809524" progId="StaticMetafile">
              <p:embed/>
            </p:oleObj>
          </a:graphicData>
        </a:graphic>
      </p:graphicFrame>
      <p:sp>
        <p:nvSpPr>
          <p:cNvPr id="5" name="Espace réservé du contenu 2"/>
          <p:cNvSpPr txBox="1">
            <a:spLocks/>
          </p:cNvSpPr>
          <p:nvPr/>
        </p:nvSpPr>
        <p:spPr>
          <a:xfrm>
            <a:off x="4989513" y="1841500"/>
            <a:ext cx="4637087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tabLst/>
              <a:defRPr/>
            </a:pPr>
            <a:r>
              <a:rPr kumimoji="0" lang="fr-FR" sz="2000" b="0" i="0" u="none" strike="noStrike" kern="1200" cap="small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ROBOTO SLAB</a:t>
            </a:r>
            <a:endParaRPr kumimoji="0" lang="fr-FR" sz="2000" b="0" i="0" u="none" strike="noStrike" kern="1200" cap="small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10113" y="889000"/>
            <a:ext cx="3087687" cy="508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400" dirty="0" smtClean="0"/>
              <a:t>NUANCES DE GRIS</a:t>
            </a:r>
            <a:endParaRPr lang="fr-FR" sz="2400" dirty="0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4724400" y="1585913"/>
          <a:ext cx="1155700" cy="1155700"/>
        </p:xfrm>
        <a:graphic>
          <a:graphicData uri="http://schemas.openxmlformats.org/presentationml/2006/ole">
            <p:oleObj spid="_x0000_s30722" name="Photo" r:id="rId3" imgW="380852" imgH="380852" progId="StaticMetafile">
              <p:embed/>
            </p:oleObj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6324599" y="1585912"/>
          <a:ext cx="1144587" cy="1144587"/>
        </p:xfrm>
        <a:graphic>
          <a:graphicData uri="http://schemas.openxmlformats.org/presentationml/2006/ole">
            <p:oleObj spid="_x0000_s30723" name="Photo" r:id="rId4" imgW="380852" imgH="380852" progId="StaticMetafile">
              <p:embed/>
            </p:oleObj>
          </a:graphicData>
        </a:graphic>
      </p:graphicFrame>
      <p:sp>
        <p:nvSpPr>
          <p:cNvPr id="6" name="Espace réservé du contenu 2"/>
          <p:cNvSpPr txBox="1">
            <a:spLocks/>
          </p:cNvSpPr>
          <p:nvPr/>
        </p:nvSpPr>
        <p:spPr>
          <a:xfrm>
            <a:off x="5446713" y="3924300"/>
            <a:ext cx="2338387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tabLst/>
              <a:defRPr/>
            </a:pPr>
            <a:r>
              <a:rPr kumimoji="0" lang="fr-FR" sz="2400" b="0" i="0" u="none" strike="noStrike" kern="1200" cap="small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ICONES</a:t>
            </a:r>
            <a:endParaRPr kumimoji="0" lang="fr-FR" sz="2400" b="0" i="0" u="none" strike="noStrike" kern="1200" cap="small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5730875" y="4802188"/>
          <a:ext cx="476250" cy="476250"/>
        </p:xfrm>
        <a:graphic>
          <a:graphicData uri="http://schemas.openxmlformats.org/presentationml/2006/ole">
            <p:oleObj spid="_x0000_s30724" name="Photo" r:id="rId5" imgW="476316" imgH="476316" progId="StaticMetafile">
              <p:embed/>
            </p:oleObj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3990975" y="4802188"/>
          <a:ext cx="476250" cy="476250"/>
        </p:xfrm>
        <a:graphic>
          <a:graphicData uri="http://schemas.openxmlformats.org/presentationml/2006/ole">
            <p:oleObj spid="_x0000_s30725" name="Photo" r:id="rId6" imgW="476316" imgH="476316" progId="StaticMetafile">
              <p:embed/>
            </p:oleObj>
          </a:graphicData>
        </a:graphic>
      </p:graphicFrame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4549775" y="4802188"/>
          <a:ext cx="476250" cy="476250"/>
        </p:xfrm>
        <a:graphic>
          <a:graphicData uri="http://schemas.openxmlformats.org/presentationml/2006/ole">
            <p:oleObj spid="_x0000_s30726" name="Photo" r:id="rId7" imgW="476316" imgH="476316" progId="StaticMetafile">
              <p:embed/>
            </p:oleObj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/>
        </p:nvGraphicFramePr>
        <p:xfrm>
          <a:off x="5146675" y="4802188"/>
          <a:ext cx="476250" cy="476250"/>
        </p:xfrm>
        <a:graphic>
          <a:graphicData uri="http://schemas.openxmlformats.org/presentationml/2006/ole">
            <p:oleObj spid="_x0000_s30727" name="Photo" r:id="rId8" imgW="476316" imgH="476316" progId="StaticMetafile">
              <p:embed/>
            </p:oleObj>
          </a:graphicData>
        </a:graphic>
      </p:graphicFrame>
      <p:graphicFrame>
        <p:nvGraphicFramePr>
          <p:cNvPr id="30728" name="Object 8"/>
          <p:cNvGraphicFramePr>
            <a:graphicFrameLocks noChangeAspect="1"/>
          </p:cNvGraphicFramePr>
          <p:nvPr/>
        </p:nvGraphicFramePr>
        <p:xfrm>
          <a:off x="6315075" y="4802188"/>
          <a:ext cx="476250" cy="476250"/>
        </p:xfrm>
        <a:graphic>
          <a:graphicData uri="http://schemas.openxmlformats.org/presentationml/2006/ole">
            <p:oleObj spid="_x0000_s30728" name="Photo" r:id="rId9" imgW="476316" imgH="476316" progId="StaticMetafile">
              <p:embed/>
            </p:oleObj>
          </a:graphicData>
        </a:graphic>
      </p:graphicFrame>
      <p:graphicFrame>
        <p:nvGraphicFramePr>
          <p:cNvPr id="30729" name="Object 9"/>
          <p:cNvGraphicFramePr>
            <a:graphicFrameLocks noChangeAspect="1"/>
          </p:cNvGraphicFramePr>
          <p:nvPr/>
        </p:nvGraphicFramePr>
        <p:xfrm>
          <a:off x="6899275" y="4802188"/>
          <a:ext cx="476250" cy="476250"/>
        </p:xfrm>
        <a:graphic>
          <a:graphicData uri="http://schemas.openxmlformats.org/presentationml/2006/ole">
            <p:oleObj spid="_x0000_s30729" name="Photo" r:id="rId10" imgW="476316" imgH="476316" progId="StaticMetafile">
              <p:embed/>
            </p:oleObj>
          </a:graphicData>
        </a:graphic>
      </p:graphicFrame>
      <p:graphicFrame>
        <p:nvGraphicFramePr>
          <p:cNvPr id="30730" name="Object 10"/>
          <p:cNvGraphicFramePr>
            <a:graphicFrameLocks noChangeAspect="1"/>
          </p:cNvGraphicFramePr>
          <p:nvPr/>
        </p:nvGraphicFramePr>
        <p:xfrm>
          <a:off x="7572375" y="4802188"/>
          <a:ext cx="476250" cy="476250"/>
        </p:xfrm>
        <a:graphic>
          <a:graphicData uri="http://schemas.openxmlformats.org/presentationml/2006/ole">
            <p:oleObj spid="_x0000_s30730" name="Photo" r:id="rId11" imgW="476316" imgH="476316" progId="StaticMetafile">
              <p:embed/>
            </p:oleObj>
          </a:graphicData>
        </a:graphic>
      </p:graphicFrame>
      <p:graphicFrame>
        <p:nvGraphicFramePr>
          <p:cNvPr id="30731" name="Object 11"/>
          <p:cNvGraphicFramePr>
            <a:graphicFrameLocks noChangeAspect="1"/>
          </p:cNvGraphicFramePr>
          <p:nvPr/>
        </p:nvGraphicFramePr>
        <p:xfrm>
          <a:off x="8267700" y="4887913"/>
          <a:ext cx="304800" cy="304800"/>
        </p:xfrm>
        <a:graphic>
          <a:graphicData uri="http://schemas.openxmlformats.org/presentationml/2006/ole">
            <p:oleObj spid="_x0000_s30731" name="Photo" r:id="rId12" imgW="304923" imgH="304923" progId="StaticMetafil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43640" y="98855"/>
            <a:ext cx="3059884" cy="972065"/>
          </a:xfrm>
        </p:spPr>
        <p:txBody>
          <a:bodyPr/>
          <a:lstStyle/>
          <a:p>
            <a:r>
              <a:rPr lang="fr-FR" dirty="0" smtClean="0"/>
              <a:t>MAQUETTAGE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4822593" y="1069615"/>
            <a:ext cx="2467894" cy="79213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400" dirty="0" smtClean="0"/>
              <a:t>Page d’accueil</a:t>
            </a:r>
            <a:endParaRPr lang="fr-FR" sz="2400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76244" y="1954885"/>
          <a:ext cx="5754343" cy="3580958"/>
        </p:xfrm>
        <a:graphic>
          <a:graphicData uri="http://schemas.openxmlformats.org/presentationml/2006/ole">
            <p:oleObj spid="_x0000_s2050" name="Photo" r:id="rId3" imgW="9352381" imgH="5819048" progId="StaticMetafile">
              <p:embed/>
            </p:oleObj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5499" y="1938657"/>
            <a:ext cx="6162676" cy="3576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TC103457485[[fn=Maillage]]</Template>
  <TotalTime>89</TotalTime>
  <Words>131</Words>
  <Application>Microsoft Office PowerPoint</Application>
  <PresentationFormat>Personnalisé</PresentationFormat>
  <Paragraphs>37</Paragraphs>
  <Slides>16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8" baseType="lpstr">
      <vt:lpstr>Maillage</vt:lpstr>
      <vt:lpstr>Picture (Metafile)</vt:lpstr>
      <vt:lpstr>PRÉSENTATION DU PROJET GRAND-ANGLE</vt:lpstr>
      <vt:lpstr>LE CAHIER DES CHARGES</vt:lpstr>
      <vt:lpstr>Les spécifications techniques</vt:lpstr>
      <vt:lpstr>Démarche d’analyse avec schÉma entité association</vt:lpstr>
      <vt:lpstr>CHARTE GRAPHIQUE</vt:lpstr>
      <vt:lpstr>Diapositive 6</vt:lpstr>
      <vt:lpstr>Diapositive 7</vt:lpstr>
      <vt:lpstr>Diapositive 8</vt:lpstr>
      <vt:lpstr>MAQUETTAGE</vt:lpstr>
      <vt:lpstr>Diapositive 10</vt:lpstr>
      <vt:lpstr>Diapositive 11</vt:lpstr>
      <vt:lpstr>PLANNING THÉORIQUE DE DEVELOPPEMENT</vt:lpstr>
      <vt:lpstr>Diapositive 13</vt:lpstr>
      <vt:lpstr>Diapositive 14</vt:lpstr>
      <vt:lpstr>conclusion</vt:lpstr>
      <vt:lpstr>Diapositive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Petr Barborik</dc:creator>
  <cp:lastModifiedBy>Flavien JOUAN</cp:lastModifiedBy>
  <cp:revision>15</cp:revision>
  <dcterms:created xsi:type="dcterms:W3CDTF">2013-08-01T12:28:38Z</dcterms:created>
  <dcterms:modified xsi:type="dcterms:W3CDTF">2018-03-01T18:36:26Z</dcterms:modified>
</cp:coreProperties>
</file>